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aret" charset="1" panose="00000000000000000000"/>
      <p:regular r:id="rId24"/>
    </p:embeddedFont>
    <p:embeddedFont>
      <p:font typeface="Garet Light" charset="1" panose="00000000000000000000"/>
      <p:regular r:id="rId25"/>
    </p:embeddedFont>
    <p:embeddedFont>
      <p:font typeface="Archivo Black" charset="1" panose="020B0A03020202020B04"/>
      <p:regular r:id="rId26"/>
    </p:embeddedFont>
    <p:embeddedFont>
      <p:font typeface="Garet Bold" charset="1" panose="00000000000000000000"/>
      <p:regular r:id="rId27"/>
    </p:embeddedFont>
    <p:embeddedFont>
      <p:font typeface="Consolas Bold" charset="1" panose="020B0709020204030204"/>
      <p:regular r:id="rId28"/>
    </p:embeddedFont>
    <p:embeddedFont>
      <p:font typeface="Arimo Bold" charset="1" panose="020B07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68701" y="8195372"/>
            <a:ext cx="7683213" cy="76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TEAM 17: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     배민웅  유민성  위종인  희건춘  향원원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8701" y="990600"/>
            <a:ext cx="4321082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TEAM 17 |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06/01/2025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8143" y="3903008"/>
            <a:ext cx="13941157" cy="108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565"/>
              </a:lnSpc>
              <a:spcBef>
                <a:spcPct val="0"/>
              </a:spcBef>
            </a:pPr>
            <a:r>
              <a:rPr lang="en-US" sz="9699" spc="-766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YUT</a:t>
            </a:r>
            <a:r>
              <a:rPr lang="en-US" sz="9699" spc="-7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</a:t>
            </a:r>
            <a:r>
              <a:rPr lang="en-US" sz="9699" spc="-766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NORI</a:t>
            </a:r>
            <a:r>
              <a:rPr lang="en-US" sz="9699" spc="-7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2335" y="2743636"/>
            <a:ext cx="8043859" cy="5148541"/>
          </a:xfrm>
          <a:custGeom>
            <a:avLst/>
            <a:gdLst/>
            <a:ahLst/>
            <a:cxnLst/>
            <a:rect r="r" b="b" t="t" l="l"/>
            <a:pathLst>
              <a:path h="5148541" w="8043859">
                <a:moveTo>
                  <a:pt x="0" y="0"/>
                </a:moveTo>
                <a:lnTo>
                  <a:pt x="8043858" y="0"/>
                </a:lnTo>
                <a:lnTo>
                  <a:pt x="8043858" y="5148540"/>
                </a:lnTo>
                <a:lnTo>
                  <a:pt x="0" y="514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31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7556" y="683473"/>
            <a:ext cx="1115910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Multi-UI support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5318" y="3537514"/>
            <a:ext cx="5692643" cy="249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b="true" sz="28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GameUI</a:t>
            </a:r>
            <a:r>
              <a:rPr lang="en-US" b="true" sz="28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인터페이스를 정의하여 Console, Swing, JavaFX의 세 가지 사용자 인터페이스를 구현하였으며, 유연한 전환과 모듈 간 결합도 감소를 통해 유지보수성과 확장성을 높였다.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23485" y="2562231"/>
            <a:ext cx="7381664" cy="4477518"/>
          </a:xfrm>
          <a:custGeom>
            <a:avLst/>
            <a:gdLst/>
            <a:ahLst/>
            <a:cxnLst/>
            <a:rect r="r" b="b" t="t" l="l"/>
            <a:pathLst>
              <a:path h="4477518" w="7381664">
                <a:moveTo>
                  <a:pt x="0" y="0"/>
                </a:moveTo>
                <a:lnTo>
                  <a:pt x="7381664" y="0"/>
                </a:lnTo>
                <a:lnTo>
                  <a:pt x="7381664" y="4477518"/>
                </a:lnTo>
                <a:lnTo>
                  <a:pt x="0" y="4477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0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54874" y="3758588"/>
            <a:ext cx="8133126" cy="104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판은 그래프 구조로 구현되었으며, 여러 개의 HashMap을 사용하여 위치와 경로 관계를 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7556" y="645373"/>
            <a:ext cx="11159102" cy="50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Customized design for the chessboard and rules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37633" y="2912210"/>
            <a:ext cx="9515371" cy="2533985"/>
          </a:xfrm>
          <a:custGeom>
            <a:avLst/>
            <a:gdLst/>
            <a:ahLst/>
            <a:cxnLst/>
            <a:rect r="r" b="b" t="t" l="l"/>
            <a:pathLst>
              <a:path h="2533985" w="9515371">
                <a:moveTo>
                  <a:pt x="0" y="0"/>
                </a:moveTo>
                <a:lnTo>
                  <a:pt x="9515372" y="0"/>
                </a:lnTo>
                <a:lnTo>
                  <a:pt x="9515372" y="2533985"/>
                </a:lnTo>
                <a:lnTo>
                  <a:pt x="0" y="253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4881" y="6772778"/>
            <a:ext cx="12920875" cy="63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b="true" sz="365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윷 던지기 규칙 구현 (YutSet 클래스에서 다양한 윷 결과를 정의함)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73527" y="1819729"/>
            <a:ext cx="8664691" cy="5308535"/>
          </a:xfrm>
          <a:custGeom>
            <a:avLst/>
            <a:gdLst/>
            <a:ahLst/>
            <a:cxnLst/>
            <a:rect r="r" b="b" t="t" l="l"/>
            <a:pathLst>
              <a:path h="5308535" w="8664691">
                <a:moveTo>
                  <a:pt x="0" y="0"/>
                </a:moveTo>
                <a:lnTo>
                  <a:pt x="8664691" y="0"/>
                </a:lnTo>
                <a:lnTo>
                  <a:pt x="8664691" y="5308535"/>
                </a:lnTo>
                <a:lnTo>
                  <a:pt x="0" y="53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3247" y="7833177"/>
            <a:ext cx="7178667" cy="4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  <a:spcBef>
                <a:spcPct val="0"/>
              </a:spcBef>
            </a:pPr>
            <a:r>
              <a:rPr lang="en-US" b="true" sz="26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게임 컨트롤러의 처리 규칙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760044"/>
            <a:ext cx="9146405" cy="4766911"/>
          </a:xfrm>
          <a:custGeom>
            <a:avLst/>
            <a:gdLst/>
            <a:ahLst/>
            <a:cxnLst/>
            <a:rect r="r" b="b" t="t" l="l"/>
            <a:pathLst>
              <a:path h="4766911" w="9146405">
                <a:moveTo>
                  <a:pt x="0" y="0"/>
                </a:moveTo>
                <a:lnTo>
                  <a:pt x="9146405" y="0"/>
                </a:lnTo>
                <a:lnTo>
                  <a:pt x="9146405" y="4766912"/>
                </a:lnTo>
                <a:lnTo>
                  <a:pt x="0" y="476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3765" y="3959300"/>
            <a:ext cx="6205535" cy="23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2646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프로젝트는 하드코딩 방식으로 게임 보드와 규칙을 정의하며, UI 상의 상호작용을 통해 게임 설정을 선택:</a:t>
            </a:r>
          </a:p>
          <a:p>
            <a:pPr algn="l">
              <a:lnSpc>
                <a:spcPts val="3704"/>
              </a:lnSpc>
            </a:pPr>
            <a:r>
              <a:rPr lang="en-US" sz="2646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UI 선택은 리스너(Listener) 패턴을 사용</a:t>
            </a:r>
          </a:p>
          <a:p>
            <a:pPr algn="l">
              <a:lnSpc>
                <a:spcPts val="37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0510" y="1346835"/>
            <a:ext cx="6935149" cy="6935149"/>
          </a:xfrm>
          <a:custGeom>
            <a:avLst/>
            <a:gdLst/>
            <a:ahLst/>
            <a:cxnLst/>
            <a:rect r="r" b="b" t="t" l="l"/>
            <a:pathLst>
              <a:path h="6935149" w="6935149">
                <a:moveTo>
                  <a:pt x="0" y="0"/>
                </a:moveTo>
                <a:lnTo>
                  <a:pt x="6935148" y="0"/>
                </a:lnTo>
                <a:lnTo>
                  <a:pt x="6935148" y="6935149"/>
                </a:lnTo>
                <a:lnTo>
                  <a:pt x="0" y="693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5272" y="3001844"/>
            <a:ext cx="9209868" cy="381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602" indent="-292301" lvl="1">
              <a:lnSpc>
                <a:spcPts val="3790"/>
              </a:lnSpc>
              <a:buFont typeface="Arial"/>
              <a:buChar char="•"/>
            </a:pPr>
            <a:r>
              <a:rPr lang="en-US" b="true" sz="27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핵심 로직은 Game.java에 객체지향 방식으로 구현됨.</a:t>
            </a:r>
          </a:p>
          <a:p>
            <a:pPr algn="l" marL="584602" indent="-292301" lvl="1">
              <a:lnSpc>
                <a:spcPts val="3790"/>
              </a:lnSpc>
              <a:buFont typeface="Arial"/>
              <a:buChar char="•"/>
            </a:pPr>
            <a:r>
              <a:rPr lang="en-US" b="true" sz="27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이동 규칙: Game.movePiece()에서 말 이동 처리.</a:t>
            </a:r>
          </a:p>
          <a:p>
            <a:pPr algn="l" marL="584602" indent="-292301" lvl="1">
              <a:lnSpc>
                <a:spcPts val="3790"/>
              </a:lnSpc>
              <a:buFont typeface="Arial"/>
              <a:buChar char="•"/>
            </a:pPr>
            <a:r>
              <a:rPr lang="en-US" b="true" sz="27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윷놀이 규칙: YutSet에 DO, GAE, GEOL, YUT, MO, BACKDO 결과 정의.</a:t>
            </a:r>
          </a:p>
          <a:p>
            <a:pPr algn="l" marL="584602" indent="-292301" lvl="1">
              <a:lnSpc>
                <a:spcPts val="3790"/>
              </a:lnSpc>
              <a:buFont typeface="Arial"/>
              <a:buChar char="•"/>
            </a:pPr>
            <a:r>
              <a:rPr lang="en-US" b="true" sz="27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특수 규칙: 재던지기, 상대 말 잡기 등은 handleThrowResult(), handlePieceInteraction()에서 처리.</a:t>
            </a:r>
          </a:p>
          <a:p>
            <a:pPr algn="l">
              <a:lnSpc>
                <a:spcPts val="37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2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82486"/>
            <a:ext cx="9001704" cy="1522027"/>
          </a:xfrm>
          <a:custGeom>
            <a:avLst/>
            <a:gdLst/>
            <a:ahLst/>
            <a:cxnLst/>
            <a:rect r="r" b="b" t="t" l="l"/>
            <a:pathLst>
              <a:path h="1522027" w="9001704">
                <a:moveTo>
                  <a:pt x="0" y="0"/>
                </a:moveTo>
                <a:lnTo>
                  <a:pt x="9001704" y="0"/>
                </a:lnTo>
                <a:lnTo>
                  <a:pt x="9001704" y="1522028"/>
                </a:lnTo>
                <a:lnTo>
                  <a:pt x="0" y="152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906374"/>
            <a:ext cx="9001704" cy="1304595"/>
          </a:xfrm>
          <a:custGeom>
            <a:avLst/>
            <a:gdLst/>
            <a:ahLst/>
            <a:cxnLst/>
            <a:rect r="r" b="b" t="t" l="l"/>
            <a:pathLst>
              <a:path h="1304595" w="9001704">
                <a:moveTo>
                  <a:pt x="0" y="0"/>
                </a:moveTo>
                <a:lnTo>
                  <a:pt x="9001704" y="0"/>
                </a:lnTo>
                <a:lnTo>
                  <a:pt x="9001704" y="1304595"/>
                </a:lnTo>
                <a:lnTo>
                  <a:pt x="0" y="130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762201"/>
            <a:ext cx="9001704" cy="1619872"/>
          </a:xfrm>
          <a:custGeom>
            <a:avLst/>
            <a:gdLst/>
            <a:ahLst/>
            <a:cxnLst/>
            <a:rect r="r" b="b" t="t" l="l"/>
            <a:pathLst>
              <a:path h="1619872" w="9001704">
                <a:moveTo>
                  <a:pt x="0" y="0"/>
                </a:moveTo>
                <a:lnTo>
                  <a:pt x="9001704" y="0"/>
                </a:lnTo>
                <a:lnTo>
                  <a:pt x="9001704" y="1619872"/>
                </a:lnTo>
                <a:lnTo>
                  <a:pt x="0" y="1619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53898" y="6858749"/>
            <a:ext cx="478797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말 엮기 (다중 말 이동): 동일한 플레이어의 말이 같은 칸에 도착하면 자동으로 하나의 그룹(연결된 말)으로 묶이고 함께 이동합니다. 그룹 ID를 관리하여 전체 이동을 구현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053898" y="1901888"/>
            <a:ext cx="478797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추가 던지기: 윷 또는 모를 던지거나, 상대 말을 잡으면 한 번 더 던질 수 있습니다. 턴 컨트롤러가 던지기 큐를 관리하여</a:t>
            </a: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이를 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53898" y="4575737"/>
            <a:ext cx="4892278" cy="109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b="true" sz="21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잡기</a:t>
            </a:r>
            <a:r>
              <a:rPr lang="en-US" b="true" sz="21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메커니즘: 이동하려는 칸에 상대편 말이 </a:t>
            </a:r>
          </a:p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b="true" sz="21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있을 경우, 잡기가 발생하며 상대 말은 </a:t>
            </a:r>
          </a:p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b="true" sz="21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모두 시작 지점으로 되돌아가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24934"/>
            <a:ext cx="11159102" cy="50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Complex logic supports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2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97672" y="1346835"/>
            <a:ext cx="5485095" cy="3570444"/>
          </a:xfrm>
          <a:custGeom>
            <a:avLst/>
            <a:gdLst/>
            <a:ahLst/>
            <a:cxnLst/>
            <a:rect r="r" b="b" t="t" l="l"/>
            <a:pathLst>
              <a:path h="3570444" w="5485095">
                <a:moveTo>
                  <a:pt x="0" y="0"/>
                </a:moveTo>
                <a:lnTo>
                  <a:pt x="5485095" y="0"/>
                </a:lnTo>
                <a:lnTo>
                  <a:pt x="5485095" y="3570444"/>
                </a:lnTo>
                <a:lnTo>
                  <a:pt x="0" y="357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5" r="-14637" b="-48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7672" y="4917279"/>
            <a:ext cx="5485095" cy="3364704"/>
          </a:xfrm>
          <a:custGeom>
            <a:avLst/>
            <a:gdLst/>
            <a:ahLst/>
            <a:cxnLst/>
            <a:rect r="r" b="b" t="t" l="l"/>
            <a:pathLst>
              <a:path h="3364704" w="5485095">
                <a:moveTo>
                  <a:pt x="0" y="0"/>
                </a:moveTo>
                <a:lnTo>
                  <a:pt x="5485095" y="0"/>
                </a:lnTo>
                <a:lnTo>
                  <a:pt x="5485095" y="3364705"/>
                </a:lnTo>
                <a:lnTo>
                  <a:pt x="0" y="336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39" r="-4257" b="-26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454830"/>
            <a:ext cx="8115300" cy="48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YutSetTest: </a:t>
            </a: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윷 던지기 결과, 재시도 가능 여부, 결과 이름 매핑 테스트</a:t>
            </a: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PieceTest:</a:t>
            </a: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말 이동, 위치 설정 및 말 쌓기 기능 테스트</a:t>
            </a: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PlayerTest: </a:t>
            </a: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플레이어 초기화, 말 관리, 승리 상태 판단 테스트</a:t>
            </a: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BoardTest: </a:t>
            </a: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기본 경로, 교차점, 대각선 경로 이동 로직 테스트</a:t>
            </a: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  <a:r>
              <a:rPr lang="en-US" sz="185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GameTest: </a:t>
            </a:r>
          </a:p>
          <a:p>
            <a:pPr algn="l">
              <a:lnSpc>
                <a:spcPts val="2598"/>
              </a:lnSpc>
              <a:spcBef>
                <a:spcPct val="0"/>
              </a:spcBef>
            </a:pPr>
            <a:r>
              <a:rPr lang="en-US" b="true" sz="185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게임 초기화, 윷 결과 처리, 말 이동 및 종료 판단 테스트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70401"/>
            <a:ext cx="5485095" cy="18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b="true" sz="11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(모든 테스트 통과!)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578" y="524934"/>
            <a:ext cx="11159102" cy="50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JUnit test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2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0666" y="4639734"/>
            <a:ext cx="11159102" cy="50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3708" spc="-2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0509" y="2938298"/>
            <a:ext cx="3261144" cy="3261144"/>
            <a:chOff x="0" y="0"/>
            <a:chExt cx="8790178" cy="8790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 l="0" t="-8857" r="0" b="-885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425788" y="2938298"/>
            <a:ext cx="3261144" cy="3261144"/>
            <a:chOff x="0" y="0"/>
            <a:chExt cx="8790178" cy="8790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l="-94250" t="0" r="-9425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601067" y="2938298"/>
            <a:ext cx="3261144" cy="3261144"/>
            <a:chOff x="0" y="0"/>
            <a:chExt cx="8790178" cy="8790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l="-25042" t="0" r="-2504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776346" y="2938298"/>
            <a:ext cx="3261144" cy="3261144"/>
            <a:chOff x="0" y="0"/>
            <a:chExt cx="8790178" cy="87901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6"/>
              <a:stretch>
                <a:fillRect l="-32831" t="0" r="-32831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568735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44014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9293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94572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42303" y="1123950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5229" y="6547601"/>
            <a:ext cx="393170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OOAD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8721" y="6547601"/>
            <a:ext cx="4175279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MVC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87582" y="6547601"/>
            <a:ext cx="6312808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다중 UI 인터페이스（CLI &amp; GUI  &amp; swing）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80106" y="6547601"/>
            <a:ext cx="405362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JUnit 테스트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669" y="2265165"/>
            <a:ext cx="7893565" cy="5463296"/>
          </a:xfrm>
          <a:custGeom>
            <a:avLst/>
            <a:gdLst/>
            <a:ahLst/>
            <a:cxnLst/>
            <a:rect r="r" b="b" t="t" l="l"/>
            <a:pathLst>
              <a:path h="5463296" w="7893565">
                <a:moveTo>
                  <a:pt x="0" y="0"/>
                </a:moveTo>
                <a:lnTo>
                  <a:pt x="7893565" y="0"/>
                </a:lnTo>
                <a:lnTo>
                  <a:pt x="7893565" y="5463296"/>
                </a:lnTo>
                <a:lnTo>
                  <a:pt x="0" y="546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0755" y="402063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 diagram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7246" y="2752550"/>
            <a:ext cx="9887038" cy="40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5"/>
              </a:lnSpc>
            </a:pP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말 이동 (Move Piece):</a:t>
            </a:r>
          </a:p>
          <a:p>
            <a:pPr algn="just">
              <a:lnSpc>
                <a:spcPts val="3255"/>
              </a:lnSpc>
            </a:pP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플레이어가 말을 선택하여 규칙에 따라 이동하고, 잡기·쌓기·득점이 발생할 수 있음</a:t>
            </a:r>
          </a:p>
          <a:p>
            <a:pPr algn="just">
              <a:lnSpc>
                <a:spcPts val="3255"/>
              </a:lnSpc>
            </a:pPr>
          </a:p>
          <a:p>
            <a:pPr algn="just">
              <a:lnSpc>
                <a:spcPts val="3255"/>
              </a:lnSpc>
            </a:pPr>
          </a:p>
          <a:p>
            <a:pPr algn="just">
              <a:lnSpc>
                <a:spcPts val="3255"/>
              </a:lnSpc>
            </a:pP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턴 </a:t>
            </a: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진행 (Take Turn)</a:t>
            </a:r>
          </a:p>
          <a:p>
            <a:pPr algn="just">
              <a:lnSpc>
                <a:spcPts val="3255"/>
              </a:lnSpc>
            </a:pP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플레이어가 윷을 던지고 말을 이동하며, 추가 던지기와 승리 여부를 처리함</a:t>
            </a:r>
          </a:p>
          <a:p>
            <a:pPr algn="just">
              <a:lnSpc>
                <a:spcPts val="3255"/>
              </a:lnSpc>
            </a:pPr>
          </a:p>
          <a:p>
            <a:pPr algn="just">
              <a:lnSpc>
                <a:spcPts val="3255"/>
              </a:lnSpc>
            </a:pPr>
          </a:p>
          <a:p>
            <a:pPr algn="just">
              <a:lnSpc>
                <a:spcPts val="3255"/>
              </a:lnSpc>
            </a:pPr>
            <a:r>
              <a:rPr lang="en-US" sz="232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게임 진행 (Play Game)</a:t>
            </a:r>
          </a:p>
          <a:p>
            <a:pPr algn="just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여러 플레이어가 번갈아 턴을 진행하며, 한 명이 승리할 때까지 게임을 계속함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2" r="0" b="-489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3770478" y="34163"/>
            <a:ext cx="1665900" cy="2625343"/>
          </a:xfrm>
          <a:custGeom>
            <a:avLst/>
            <a:gdLst/>
            <a:ahLst/>
            <a:cxnLst/>
            <a:rect r="r" b="b" t="t" l="l"/>
            <a:pathLst>
              <a:path h="2625343" w="1665900">
                <a:moveTo>
                  <a:pt x="0" y="0"/>
                </a:moveTo>
                <a:lnTo>
                  <a:pt x="1665900" y="0"/>
                </a:lnTo>
                <a:lnTo>
                  <a:pt x="1665900" y="2625344"/>
                </a:lnTo>
                <a:lnTo>
                  <a:pt x="0" y="262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7544" y="1919211"/>
            <a:ext cx="8933918" cy="5953619"/>
          </a:xfrm>
          <a:custGeom>
            <a:avLst/>
            <a:gdLst/>
            <a:ahLst/>
            <a:cxnLst/>
            <a:rect r="r" b="b" t="t" l="l"/>
            <a:pathLst>
              <a:path h="5953619" w="8933918">
                <a:moveTo>
                  <a:pt x="0" y="0"/>
                </a:moveTo>
                <a:lnTo>
                  <a:pt x="8933918" y="0"/>
                </a:lnTo>
                <a:lnTo>
                  <a:pt x="8933918" y="5953619"/>
                </a:lnTo>
                <a:lnTo>
                  <a:pt x="0" y="595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544" y="553827"/>
            <a:ext cx="7279037" cy="63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8"/>
              </a:lnSpc>
              <a:spcBef>
                <a:spcPct val="0"/>
              </a:spcBef>
            </a:pPr>
            <a:r>
              <a:rPr lang="en-US" sz="4708" spc="-37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Module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5964" y="3161440"/>
            <a:ext cx="9589028" cy="397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91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YutNoriGame: 프로그램 진입점, 게임 시작</a:t>
            </a:r>
          </a:p>
          <a:p>
            <a:pPr algn="ctr">
              <a:lnSpc>
                <a:spcPts val="3498"/>
              </a:lnSpc>
            </a:pPr>
          </a:p>
          <a:p>
            <a:pPr algn="ctr">
              <a:lnSpc>
                <a:spcPts val="3498"/>
              </a:lnSpc>
            </a:pPr>
            <a:r>
              <a:rPr lang="en-US" sz="291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Controller: 사용자 입력 처리, 상태 갱신</a:t>
            </a:r>
          </a:p>
          <a:p>
            <a:pPr algn="ctr">
              <a:lnSpc>
                <a:spcPts val="3498"/>
              </a:lnSpc>
            </a:pPr>
          </a:p>
          <a:p>
            <a:pPr algn="ctr">
              <a:lnSpc>
                <a:spcPts val="3498"/>
              </a:lnSpc>
            </a:pPr>
            <a:r>
              <a:rPr lang="en-US" sz="291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Model: 핵심 데이터 및 게임 로직</a:t>
            </a:r>
          </a:p>
          <a:p>
            <a:pPr algn="ctr">
              <a:lnSpc>
                <a:spcPts val="3498"/>
              </a:lnSpc>
            </a:pPr>
          </a:p>
          <a:p>
            <a:pPr algn="ctr">
              <a:lnSpc>
                <a:spcPts val="3498"/>
              </a:lnSpc>
            </a:pPr>
            <a:r>
              <a:rPr lang="en-US" sz="291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UI: 다양한 인터페이스, 상태 표시</a:t>
            </a:r>
          </a:p>
          <a:p>
            <a:pPr algn="ctr">
              <a:lnSpc>
                <a:spcPts val="3498"/>
              </a:lnSpc>
            </a:pPr>
          </a:p>
          <a:p>
            <a:pPr algn="ctr" marL="0" indent="0" lvl="0">
              <a:lnSpc>
                <a:spcPts val="3498"/>
              </a:lnSpc>
              <a:spcBef>
                <a:spcPct val="0"/>
              </a:spcBef>
            </a:pPr>
            <a:r>
              <a:rPr lang="en-US" b="true" sz="29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Test: JUnit 기반 핵심 기능 테스트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268" y="2835311"/>
            <a:ext cx="8650593" cy="4970245"/>
          </a:xfrm>
          <a:custGeom>
            <a:avLst/>
            <a:gdLst/>
            <a:ahLst/>
            <a:cxnLst/>
            <a:rect r="r" b="b" t="t" l="l"/>
            <a:pathLst>
              <a:path h="4970245" w="8650593">
                <a:moveTo>
                  <a:pt x="0" y="0"/>
                </a:moveTo>
                <a:lnTo>
                  <a:pt x="8650592" y="0"/>
                </a:lnTo>
                <a:lnTo>
                  <a:pt x="8650592" y="4970245"/>
                </a:lnTo>
                <a:lnTo>
                  <a:pt x="0" y="4970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6934" y="1597945"/>
            <a:ext cx="5936913" cy="4510046"/>
          </a:xfrm>
          <a:custGeom>
            <a:avLst/>
            <a:gdLst/>
            <a:ahLst/>
            <a:cxnLst/>
            <a:rect r="r" b="b" t="t" l="l"/>
            <a:pathLst>
              <a:path h="4510046" w="5936913">
                <a:moveTo>
                  <a:pt x="0" y="0"/>
                </a:moveTo>
                <a:lnTo>
                  <a:pt x="5936913" y="0"/>
                </a:lnTo>
                <a:lnTo>
                  <a:pt x="5936913" y="4510046"/>
                </a:lnTo>
                <a:lnTo>
                  <a:pt x="0" y="451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6934" y="6560964"/>
            <a:ext cx="5780692" cy="2880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</a:p>
          <a:p>
            <a:pPr algn="ctr" marL="590415" indent="-295207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Game → Player, Board 관리</a:t>
            </a:r>
          </a:p>
          <a:p>
            <a:pPr algn="ctr" marL="590415" indent="-295207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Player → 여러 개의 Piece 보유</a:t>
            </a:r>
          </a:p>
          <a:p>
            <a:pPr algn="ctr" marL="590415" indent="-295207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YutSet → 독립된 윷 던지기 처리</a:t>
            </a:r>
          </a:p>
          <a:p>
            <a:pPr algn="ctr" marL="590415" indent="-295207" lvl="1">
              <a:lnSpc>
                <a:spcPts val="3828"/>
              </a:lnSpc>
              <a:buFont typeface="Arial"/>
              <a:buChar char="•"/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Piece → 소속 Player 연결</a:t>
            </a:r>
          </a:p>
          <a:p>
            <a:pPr algn="ctr">
              <a:lnSpc>
                <a:spcPts val="382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01268" y="634895"/>
            <a:ext cx="11387944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 DIAGRAM(model)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812982" y="1454718"/>
            <a:ext cx="8250473" cy="6827266"/>
          </a:xfrm>
          <a:custGeom>
            <a:avLst/>
            <a:gdLst/>
            <a:ahLst/>
            <a:cxnLst/>
            <a:rect r="r" b="b" t="t" l="l"/>
            <a:pathLst>
              <a:path h="6827266" w="8250473">
                <a:moveTo>
                  <a:pt x="0" y="0"/>
                </a:moveTo>
                <a:lnTo>
                  <a:pt x="8250472" y="0"/>
                </a:lnTo>
                <a:lnTo>
                  <a:pt x="8250472" y="6827266"/>
                </a:lnTo>
                <a:lnTo>
                  <a:pt x="0" y="6827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61405"/>
            <a:ext cx="7203393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</a:t>
            </a:r>
          </a:p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 (model)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150" y="5372176"/>
            <a:ext cx="7393944" cy="230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b="true" sz="26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GameController가 Game 모델을 조작하고 상태 변화를 GameStateListener에게 알림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b="true" sz="260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Game은 Board와 Players를 포함, Player는 여러 Piece를 소유</a:t>
            </a:r>
          </a:p>
          <a:p>
            <a:pPr algn="l">
              <a:lnSpc>
                <a:spcPts val="3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4292535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12936304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Sequence diagram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7082" y="5612040"/>
            <a:ext cx="2277734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Player throws Yut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5388" y="5612040"/>
            <a:ext cx="227773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Player selects piece to move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2075" y="5612040"/>
            <a:ext cx="2277734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End of turn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63582" y="5612040"/>
            <a:ext cx="412396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Check game over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0538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82075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58763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548" y="402063"/>
            <a:ext cx="11655140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Sequence diagram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171862"/>
            <a:ext cx="8233723" cy="3408047"/>
          </a:xfrm>
          <a:custGeom>
            <a:avLst/>
            <a:gdLst/>
            <a:ahLst/>
            <a:cxnLst/>
            <a:rect r="r" b="b" t="t" l="l"/>
            <a:pathLst>
              <a:path h="3408047" w="8233723">
                <a:moveTo>
                  <a:pt x="0" y="0"/>
                </a:moveTo>
                <a:lnTo>
                  <a:pt x="8233723" y="0"/>
                </a:lnTo>
                <a:lnTo>
                  <a:pt x="8233723" y="3408047"/>
                </a:lnTo>
                <a:lnTo>
                  <a:pt x="0" y="3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t="0" r="-93" b="-2184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62426" y="2609191"/>
            <a:ext cx="9398669" cy="5462954"/>
          </a:xfrm>
          <a:custGeom>
            <a:avLst/>
            <a:gdLst/>
            <a:ahLst/>
            <a:cxnLst/>
            <a:rect r="r" b="b" t="t" l="l"/>
            <a:pathLst>
              <a:path h="5462954" w="9398669">
                <a:moveTo>
                  <a:pt x="0" y="0"/>
                </a:moveTo>
                <a:lnTo>
                  <a:pt x="9398669" y="0"/>
                </a:lnTo>
                <a:lnTo>
                  <a:pt x="9398669" y="5462954"/>
                </a:lnTo>
                <a:lnTo>
                  <a:pt x="0" y="546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" t="-69439" r="-93" b="-573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796951"/>
            <a:ext cx="8233723" cy="2791865"/>
          </a:xfrm>
          <a:custGeom>
            <a:avLst/>
            <a:gdLst/>
            <a:ahLst/>
            <a:cxnLst/>
            <a:rect r="r" b="b" t="t" l="l"/>
            <a:pathLst>
              <a:path h="2791865" w="8233723">
                <a:moveTo>
                  <a:pt x="0" y="0"/>
                </a:moveTo>
                <a:lnTo>
                  <a:pt x="8233723" y="0"/>
                </a:lnTo>
                <a:lnTo>
                  <a:pt x="8233723" y="2791865"/>
                </a:lnTo>
                <a:lnTo>
                  <a:pt x="0" y="279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" t="-289542" r="-19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17193" y="1659888"/>
            <a:ext cx="710421" cy="94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3723" y="1981362"/>
            <a:ext cx="710421" cy="94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227050"/>
            <a:ext cx="349140" cy="94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BF63"/>
                </a:solidFill>
                <a:latin typeface="Consolas Bold"/>
                <a:ea typeface="Consolas Bold"/>
                <a:cs typeface="Consolas Bold"/>
                <a:sym typeface="Consolas Bold"/>
              </a:rPr>
              <a:t>③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9308" y="2321255"/>
            <a:ext cx="6937045" cy="6937045"/>
          </a:xfrm>
          <a:custGeom>
            <a:avLst/>
            <a:gdLst/>
            <a:ahLst/>
            <a:cxnLst/>
            <a:rect r="r" b="b" t="t" l="l"/>
            <a:pathLst>
              <a:path h="6937045" w="6937045">
                <a:moveTo>
                  <a:pt x="0" y="0"/>
                </a:moveTo>
                <a:lnTo>
                  <a:pt x="6937045" y="0"/>
                </a:lnTo>
                <a:lnTo>
                  <a:pt x="6937045" y="6937045"/>
                </a:lnTo>
                <a:lnTo>
                  <a:pt x="0" y="693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1100"/>
            <a:ext cx="10654632" cy="48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5"/>
              </a:lnSpc>
              <a:spcBef>
                <a:spcPct val="0"/>
              </a:spcBef>
            </a:pPr>
            <a:r>
              <a:rPr lang="en-US" sz="4173" spc="-3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MVC architecture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43310"/>
            <a:ext cx="4281247" cy="46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b="true" sz="275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게임 데이터 및 규칙 로직 관리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6353" y="7943247"/>
            <a:ext cx="467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사용자 인터페이스 출력 (CLI / GUI 지원)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99778" y="4619705"/>
            <a:ext cx="358690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입력</a:t>
            </a: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처리, Model과 View 연결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DAGpUApnzCU</dc:identifier>
  <dcterms:modified xsi:type="dcterms:W3CDTF">2011-08-01T06:04:30Z</dcterms:modified>
  <cp:revision>1</cp:revision>
  <dc:title>Beige and Black Minimalist Project Deck Presentation</dc:title>
</cp:coreProperties>
</file>